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0" r:id="rId3"/>
    <p:sldId id="261" r:id="rId4"/>
    <p:sldId id="262" r:id="rId5"/>
    <p:sldId id="263" r:id="rId6"/>
    <p:sldId id="264" r:id="rId7"/>
    <p:sldId id="257" r:id="rId8"/>
    <p:sldId id="258" r:id="rId9"/>
    <p:sldId id="259"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p:restoredTop sz="94677"/>
  </p:normalViewPr>
  <p:slideViewPr>
    <p:cSldViewPr snapToGrid="0" snapToObjects="1">
      <p:cViewPr varScale="1">
        <p:scale>
          <a:sx n="68" d="100"/>
          <a:sy n="68" d="100"/>
        </p:scale>
        <p:origin x="216"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85E9D-C68F-D146-B52F-4A436A9D7A9E}" type="datetimeFigureOut">
              <a:rPr lang="en-US" smtClean="0"/>
              <a:t>2/21/18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9C251-9320-9649-B52A-1C2E45DA6631}" type="slidenum">
              <a:rPr lang="en-US" smtClean="0"/>
              <a:t>‹#›</a:t>
            </a:fld>
            <a:endParaRPr lang="en-US"/>
          </a:p>
        </p:txBody>
      </p:sp>
    </p:spTree>
    <p:extLst>
      <p:ext uri="{BB962C8B-B14F-4D97-AF65-F5344CB8AC3E}">
        <p14:creationId xmlns:p14="http://schemas.microsoft.com/office/powerpoint/2010/main" val="45454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9C251-9320-9649-B52A-1C2E45DA6631}" type="slidenum">
              <a:rPr lang="en-US" smtClean="0"/>
              <a:t>2</a:t>
            </a:fld>
            <a:endParaRPr lang="en-US"/>
          </a:p>
        </p:txBody>
      </p:sp>
    </p:spTree>
    <p:extLst>
      <p:ext uri="{BB962C8B-B14F-4D97-AF65-F5344CB8AC3E}">
        <p14:creationId xmlns:p14="http://schemas.microsoft.com/office/powerpoint/2010/main" val="96602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2/21/18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2/21/18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2/21/18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2/21/18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2/21/18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iscfactory.co.uk/"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DIGIPAK</a:t>
            </a:r>
          </a:p>
        </p:txBody>
      </p:sp>
      <p:sp>
        <p:nvSpPr>
          <p:cNvPr id="3" name="Subtitle 2"/>
          <p:cNvSpPr>
            <a:spLocks noGrp="1"/>
          </p:cNvSpPr>
          <p:nvPr>
            <p:ph type="subTitle" idx="1"/>
          </p:nvPr>
        </p:nvSpPr>
        <p:spPr>
          <a:xfrm>
            <a:off x="2656156" y="3980030"/>
            <a:ext cx="6831673" cy="1086237"/>
          </a:xfrm>
        </p:spPr>
        <p:txBody>
          <a:bodyPr>
            <a:normAutofit/>
          </a:bodyPr>
          <a:lstStyle/>
          <a:p>
            <a:r>
              <a:rPr lang="en-US" sz="3600" dirty="0"/>
              <a:t>ANALYSIS</a:t>
            </a:r>
          </a:p>
        </p:txBody>
      </p:sp>
    </p:spTree>
    <p:extLst>
      <p:ext uri="{BB962C8B-B14F-4D97-AF65-F5344CB8AC3E}">
        <p14:creationId xmlns:p14="http://schemas.microsoft.com/office/powerpoint/2010/main" val="15524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3737" y="558800"/>
            <a:ext cx="6094732" cy="5609312"/>
          </a:xfrm>
        </p:spPr>
      </p:pic>
      <p:sp>
        <p:nvSpPr>
          <p:cNvPr id="5" name="TextBox 4"/>
          <p:cNvSpPr txBox="1"/>
          <p:nvPr/>
        </p:nvSpPr>
        <p:spPr>
          <a:xfrm>
            <a:off x="6968469" y="270301"/>
            <a:ext cx="4969531" cy="6186309"/>
          </a:xfrm>
          <a:prstGeom prst="rect">
            <a:avLst/>
          </a:prstGeom>
          <a:noFill/>
        </p:spPr>
        <p:txBody>
          <a:bodyPr wrap="square" rtlCol="0">
            <a:spAutoFit/>
          </a:bodyPr>
          <a:lstStyle/>
          <a:p>
            <a:r>
              <a:rPr lang="en-US" dirty="0"/>
              <a:t>The structure of Digipaks vary, however the most common for modern artists are 4 panel Digipaks, rather then the 6. The 6 is often referred to with special edition albums rather than an EP, which I will be creating, as Arsonist’s Lullabye is a separate song </a:t>
            </a:r>
            <a:r>
              <a:rPr lang="mr-IN" dirty="0"/>
              <a:t>–</a:t>
            </a:r>
            <a:r>
              <a:rPr lang="en-US" dirty="0"/>
              <a:t> not on Hozier’s self-titled album. “The most common CD Digipaks is the 4 panel Digipak which opens like a book.” - </a:t>
            </a:r>
            <a:r>
              <a:rPr lang="en-US" dirty="0">
                <a:hlinkClick r:id="rId3"/>
              </a:rPr>
              <a:t>http://www.discfactory.co.uk</a:t>
            </a:r>
            <a:endParaRPr lang="en-US" dirty="0"/>
          </a:p>
          <a:p>
            <a:endParaRPr lang="en-US" dirty="0"/>
          </a:p>
          <a:p>
            <a:r>
              <a:rPr lang="en-US" dirty="0"/>
              <a:t>Originally, CD Digipaks were for limited/special edition products, however with the advancement in technology for CD and packaging production, this is much easier </a:t>
            </a:r>
            <a:r>
              <a:rPr lang="mr-IN" dirty="0"/>
              <a:t>–</a:t>
            </a:r>
            <a:r>
              <a:rPr lang="en-US" dirty="0"/>
              <a:t> especially with buy in bulk, where quantities of the digipak’s for CD’s can be brought for lower prices by the artist’s record label.</a:t>
            </a:r>
          </a:p>
          <a:p>
            <a:endParaRPr lang="en-US" dirty="0"/>
          </a:p>
          <a:p>
            <a:r>
              <a:rPr lang="en-US" dirty="0"/>
              <a:t>Despite online music surpassing CD sales, CD’s are still being produced and bought. I know personally, my friends and I still buy and keep CD’s to listen to in our cars.</a:t>
            </a:r>
          </a:p>
        </p:txBody>
      </p:sp>
    </p:spTree>
    <p:extLst>
      <p:ext uri="{BB962C8B-B14F-4D97-AF65-F5344CB8AC3E}">
        <p14:creationId xmlns:p14="http://schemas.microsoft.com/office/powerpoint/2010/main" val="924280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CONVENTIONS</a:t>
            </a:r>
          </a:p>
        </p:txBody>
      </p:sp>
      <p:sp>
        <p:nvSpPr>
          <p:cNvPr id="3" name="Content Placeholder 2"/>
          <p:cNvSpPr>
            <a:spLocks noGrp="1"/>
          </p:cNvSpPr>
          <p:nvPr>
            <p:ph idx="1"/>
          </p:nvPr>
        </p:nvSpPr>
        <p:spPr>
          <a:xfrm>
            <a:off x="1371599" y="1724983"/>
            <a:ext cx="10270273" cy="4393580"/>
          </a:xfrm>
        </p:spPr>
        <p:txBody>
          <a:bodyPr>
            <a:normAutofit lnSpcReduction="10000"/>
          </a:bodyPr>
          <a:lstStyle/>
          <a:p>
            <a:r>
              <a:rPr lang="en-US" dirty="0"/>
              <a:t>A Digipak is part of the marketing campaign to promote an artist.</a:t>
            </a:r>
          </a:p>
          <a:p>
            <a:r>
              <a:rPr lang="en-US" dirty="0"/>
              <a:t>Recognisable font is used, which is large and legible for all audiences to understand and pick upon.</a:t>
            </a:r>
          </a:p>
          <a:p>
            <a:r>
              <a:rPr lang="en-US" dirty="0"/>
              <a:t>The Front cover is generally a photographic image or a manipulated design, which is eye-catching and cooperates with the artist’s known style. By creating a fabricated design, the image stands out creatively to gain attention.</a:t>
            </a:r>
          </a:p>
          <a:p>
            <a:r>
              <a:rPr lang="en-US" dirty="0"/>
              <a:t>The Back cover continues the artwork or a similar colour palette. It also includes, Record Label, Barcode and Track list and legal information like copyright </a:t>
            </a:r>
          </a:p>
          <a:p>
            <a:r>
              <a:rPr lang="en-US" dirty="0"/>
              <a:t>They flip open like a book to reveal the CD and extra information or promoting images. The most common feature of modern digipaks is a 4 panel structure, however 6 panel digipaks still occur.</a:t>
            </a:r>
          </a:p>
          <a:p>
            <a:r>
              <a:rPr lang="en-US" dirty="0"/>
              <a:t>The artwork relates to the artist, the featuring songs or the genre. Although, quite often the artwork is for aesthetic purposes.</a:t>
            </a:r>
          </a:p>
        </p:txBody>
      </p:sp>
    </p:spTree>
    <p:extLst>
      <p:ext uri="{BB962C8B-B14F-4D97-AF65-F5344CB8AC3E}">
        <p14:creationId xmlns:p14="http://schemas.microsoft.com/office/powerpoint/2010/main" val="124110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Artist Name</a:t>
            </a:r>
          </a:p>
        </p:txBody>
      </p:sp>
      <p:sp>
        <p:nvSpPr>
          <p:cNvPr id="3" name="Content Placeholder 2"/>
          <p:cNvSpPr>
            <a:spLocks noGrp="1"/>
          </p:cNvSpPr>
          <p:nvPr>
            <p:ph idx="1"/>
          </p:nvPr>
        </p:nvSpPr>
        <p:spPr>
          <a:xfrm>
            <a:off x="1371600" y="1733550"/>
            <a:ext cx="9601200" cy="3581400"/>
          </a:xfrm>
        </p:spPr>
        <p:txBody>
          <a:bodyPr/>
          <a:lstStyle/>
          <a:p>
            <a:r>
              <a:rPr lang="en-US" dirty="0"/>
              <a:t>This is one of the most important parts of the digipak as it establishes to the audience and the target market, who the album is by. Sometimes this is used as the main focus of the front cover, to draw attention about who the album is by. Although, sometimes, if the artist is so popular, it is not needed instead a photograph of their face can suffice. However, sometimes the image or illustration can be the forefront of the album cover, rather than the name.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872" y="4081526"/>
            <a:ext cx="2419858" cy="24198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280" y="4081526"/>
            <a:ext cx="2444242" cy="24442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2072" y="4085590"/>
            <a:ext cx="2440178" cy="2440178"/>
          </a:xfrm>
          <a:prstGeom prst="rect">
            <a:avLst/>
          </a:prstGeom>
        </p:spPr>
      </p:pic>
    </p:spTree>
    <p:extLst>
      <p:ext uri="{BB962C8B-B14F-4D97-AF65-F5344CB8AC3E}">
        <p14:creationId xmlns:p14="http://schemas.microsoft.com/office/powerpoint/2010/main" val="96330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 Legal Information</a:t>
            </a:r>
          </a:p>
        </p:txBody>
      </p:sp>
      <p:sp>
        <p:nvSpPr>
          <p:cNvPr id="3" name="Content Placeholder 2"/>
          <p:cNvSpPr>
            <a:spLocks noGrp="1"/>
          </p:cNvSpPr>
          <p:nvPr>
            <p:ph idx="1"/>
          </p:nvPr>
        </p:nvSpPr>
        <p:spPr/>
        <p:txBody>
          <a:bodyPr/>
          <a:lstStyle/>
          <a:p>
            <a:r>
              <a:rPr lang="en-US" dirty="0"/>
              <a:t>This is the formal text, which is usually found on the back cover in small text. This text and information includes the copyright information and the record label companies (ownership). This back bit also includes the barcode.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0508"/>
          <a:stretch/>
        </p:blipFill>
        <p:spPr>
          <a:xfrm>
            <a:off x="1074271" y="4076700"/>
            <a:ext cx="4681070" cy="162681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66929" b="1250"/>
          <a:stretch/>
        </p:blipFill>
        <p:spPr>
          <a:xfrm>
            <a:off x="6016811" y="4076700"/>
            <a:ext cx="5263029" cy="1506071"/>
          </a:xfrm>
          <a:prstGeom prst="rect">
            <a:avLst/>
          </a:prstGeom>
        </p:spPr>
      </p:pic>
    </p:spTree>
    <p:extLst>
      <p:ext uri="{BB962C8B-B14F-4D97-AF65-F5344CB8AC3E}">
        <p14:creationId xmlns:p14="http://schemas.microsoft.com/office/powerpoint/2010/main" val="71209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Cover Design</a:t>
            </a:r>
          </a:p>
        </p:txBody>
      </p:sp>
      <p:sp>
        <p:nvSpPr>
          <p:cNvPr id="3" name="Content Placeholder 2"/>
          <p:cNvSpPr>
            <a:spLocks noGrp="1"/>
          </p:cNvSpPr>
          <p:nvPr>
            <p:ph idx="1"/>
          </p:nvPr>
        </p:nvSpPr>
        <p:spPr>
          <a:xfrm>
            <a:off x="1371600" y="1600200"/>
            <a:ext cx="9601200" cy="3581400"/>
          </a:xfrm>
        </p:spPr>
        <p:txBody>
          <a:bodyPr/>
          <a:lstStyle/>
          <a:p>
            <a:r>
              <a:rPr lang="en-US" dirty="0"/>
              <a:t>The Front cover is generally a photographic image or a manipulated design, which is eye-catching and cooperates with the artist’s known style. Some artists opt for simple designs to draw in the attention of customers, whilst some go for complex designs to ‘stun’ the audience. There is a mixture of photography, graphics and Photoshop edits.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3390900"/>
            <a:ext cx="2895600" cy="2895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390900"/>
            <a:ext cx="2895600" cy="2895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00" y="3361652"/>
            <a:ext cx="2895600" cy="2924848"/>
          </a:xfrm>
          <a:prstGeom prst="rect">
            <a:avLst/>
          </a:prstGeom>
        </p:spPr>
      </p:pic>
    </p:spTree>
    <p:extLst>
      <p:ext uri="{BB962C8B-B14F-4D97-AF65-F5344CB8AC3E}">
        <p14:creationId xmlns:p14="http://schemas.microsoft.com/office/powerpoint/2010/main" val="64031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200" y="1701800"/>
            <a:ext cx="9601200" cy="3581400"/>
          </a:xfrm>
        </p:spPr>
        <p:txBody>
          <a:bodyPr/>
          <a:lstStyle/>
          <a:p>
            <a:r>
              <a:rPr lang="en-US" dirty="0"/>
              <a:t>The following selected album digipaks follow the conventions I analysed earlier, however they are all of the indie/alternative genre that Hozier is apart of.  </a:t>
            </a:r>
          </a:p>
          <a:p>
            <a:r>
              <a:rPr lang="en-US" dirty="0"/>
              <a:t>The conventions of these reveal that, Indie album covers consist of manipulated designs of photography and illustrations to create a unique style to emphasise the unique genre of music.</a:t>
            </a:r>
          </a:p>
          <a:p>
            <a:r>
              <a:rPr lang="en-US" dirty="0"/>
              <a:t>Each album artwork is different, which displays the different styles that each artist or band undertake for promotion.</a:t>
            </a:r>
          </a:p>
          <a:p>
            <a:r>
              <a:rPr lang="en-US" dirty="0"/>
              <a:t>As a result of this, I will be </a:t>
            </a:r>
            <a:r>
              <a:rPr lang="en-US"/>
              <a:t>using Photoshop </a:t>
            </a:r>
            <a:r>
              <a:rPr lang="en-US" dirty="0"/>
              <a:t>to create an aesthetic front cover that appeals to Hozier’s style and target market, as well as referencing the music video and the song. E.g. </a:t>
            </a:r>
            <a:r>
              <a:rPr lang="mr-IN" dirty="0"/>
              <a:t>–</a:t>
            </a:r>
            <a:r>
              <a:rPr lang="en-US" dirty="0"/>
              <a:t> fire.</a:t>
            </a:r>
          </a:p>
        </p:txBody>
      </p:sp>
    </p:spTree>
    <p:extLst>
      <p:ext uri="{BB962C8B-B14F-4D97-AF65-F5344CB8AC3E}">
        <p14:creationId xmlns:p14="http://schemas.microsoft.com/office/powerpoint/2010/main" val="199340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0727" y="1032329"/>
            <a:ext cx="5320549" cy="447369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1276" y="1032329"/>
            <a:ext cx="5467349" cy="4487782"/>
          </a:xfrm>
          <a:prstGeom prst="rect">
            <a:avLst/>
          </a:prstGeom>
        </p:spPr>
      </p:pic>
      <p:sp>
        <p:nvSpPr>
          <p:cNvPr id="2" name="TextBox 1"/>
          <p:cNvSpPr txBox="1"/>
          <p:nvPr/>
        </p:nvSpPr>
        <p:spPr>
          <a:xfrm>
            <a:off x="1070727" y="231228"/>
            <a:ext cx="3857297" cy="646331"/>
          </a:xfrm>
          <a:prstGeom prst="rect">
            <a:avLst/>
          </a:prstGeom>
          <a:noFill/>
        </p:spPr>
        <p:txBody>
          <a:bodyPr wrap="square" rtlCol="0">
            <a:spAutoFit/>
          </a:bodyPr>
          <a:lstStyle/>
          <a:p>
            <a:r>
              <a:rPr lang="en-US" sz="1200" dirty="0"/>
              <a:t>Manipulated illustration centers the front cover, the contrast of warm and cold colours catches attention, as well as the abstractness of the design</a:t>
            </a:r>
          </a:p>
        </p:txBody>
      </p:sp>
      <p:sp>
        <p:nvSpPr>
          <p:cNvPr id="3" name="TextBox 2"/>
          <p:cNvSpPr txBox="1"/>
          <p:nvPr/>
        </p:nvSpPr>
        <p:spPr>
          <a:xfrm>
            <a:off x="1070727" y="5660795"/>
            <a:ext cx="2270234" cy="830997"/>
          </a:xfrm>
          <a:prstGeom prst="rect">
            <a:avLst/>
          </a:prstGeom>
          <a:noFill/>
        </p:spPr>
        <p:txBody>
          <a:bodyPr wrap="square" rtlCol="0">
            <a:spAutoFit/>
          </a:bodyPr>
          <a:lstStyle/>
          <a:p>
            <a:r>
              <a:rPr lang="en-US" sz="1200" dirty="0"/>
              <a:t>The band name and the CD name are positioned in the top corners, although are not very large.</a:t>
            </a:r>
          </a:p>
        </p:txBody>
      </p:sp>
      <p:sp>
        <p:nvSpPr>
          <p:cNvPr id="6" name="TextBox 5"/>
          <p:cNvSpPr txBox="1"/>
          <p:nvPr/>
        </p:nvSpPr>
        <p:spPr>
          <a:xfrm>
            <a:off x="6884276" y="5660795"/>
            <a:ext cx="2427890" cy="830997"/>
          </a:xfrm>
          <a:prstGeom prst="rect">
            <a:avLst/>
          </a:prstGeom>
          <a:noFill/>
        </p:spPr>
        <p:txBody>
          <a:bodyPr wrap="square" rtlCol="0">
            <a:spAutoFit/>
          </a:bodyPr>
          <a:lstStyle/>
          <a:p>
            <a:r>
              <a:rPr lang="en-US" sz="1200" dirty="0"/>
              <a:t>The background design, focuses on the pink of the front design and continues on the waving pattern and fade of colours</a:t>
            </a:r>
          </a:p>
        </p:txBody>
      </p:sp>
      <p:sp>
        <p:nvSpPr>
          <p:cNvPr id="8" name="TextBox 7"/>
          <p:cNvSpPr txBox="1"/>
          <p:nvPr/>
        </p:nvSpPr>
        <p:spPr>
          <a:xfrm>
            <a:off x="8001328" y="48197"/>
            <a:ext cx="3857297" cy="1015663"/>
          </a:xfrm>
          <a:prstGeom prst="rect">
            <a:avLst/>
          </a:prstGeom>
          <a:noFill/>
        </p:spPr>
        <p:txBody>
          <a:bodyPr wrap="square" rtlCol="0">
            <a:spAutoFit/>
          </a:bodyPr>
          <a:lstStyle/>
          <a:p>
            <a:r>
              <a:rPr lang="en-US" sz="1200" dirty="0"/>
              <a:t>The Band name is larger on here. There is a track list of the songs on the EP, as well as the time length of the songs. The extra information is located at the bottom, which includes copyright, website address, companies and barcode.</a:t>
            </a:r>
          </a:p>
        </p:txBody>
      </p:sp>
      <p:sp>
        <p:nvSpPr>
          <p:cNvPr id="9" name="TextBox 8"/>
          <p:cNvSpPr txBox="1"/>
          <p:nvPr/>
        </p:nvSpPr>
        <p:spPr>
          <a:xfrm>
            <a:off x="10110951" y="5520111"/>
            <a:ext cx="1864260" cy="1200329"/>
          </a:xfrm>
          <a:prstGeom prst="rect">
            <a:avLst/>
          </a:prstGeom>
          <a:noFill/>
        </p:spPr>
        <p:txBody>
          <a:bodyPr wrap="square" rtlCol="0">
            <a:spAutoFit/>
          </a:bodyPr>
          <a:lstStyle/>
          <a:p>
            <a:r>
              <a:rPr lang="en-US" sz="1200" dirty="0"/>
              <a:t>The track list is also apart of the wave design on the back. It also includes the credits of the songs e.g., producers, engineers, writers etc.</a:t>
            </a:r>
          </a:p>
        </p:txBody>
      </p:sp>
    </p:spTree>
    <p:extLst>
      <p:ext uri="{BB962C8B-B14F-4D97-AF65-F5344CB8AC3E}">
        <p14:creationId xmlns:p14="http://schemas.microsoft.com/office/powerpoint/2010/main" val="199459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9162" y="795368"/>
            <a:ext cx="4919354" cy="49193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516" y="795368"/>
            <a:ext cx="5739246" cy="4919354"/>
          </a:xfrm>
          <a:prstGeom prst="rect">
            <a:avLst/>
          </a:prstGeom>
        </p:spPr>
      </p:pic>
      <p:sp>
        <p:nvSpPr>
          <p:cNvPr id="2" name="TextBox 1"/>
          <p:cNvSpPr txBox="1"/>
          <p:nvPr/>
        </p:nvSpPr>
        <p:spPr>
          <a:xfrm>
            <a:off x="1169162" y="5714722"/>
            <a:ext cx="3489435" cy="830997"/>
          </a:xfrm>
          <a:prstGeom prst="rect">
            <a:avLst/>
          </a:prstGeom>
          <a:noFill/>
        </p:spPr>
        <p:txBody>
          <a:bodyPr wrap="square" rtlCol="0">
            <a:spAutoFit/>
          </a:bodyPr>
          <a:lstStyle/>
          <a:p>
            <a:r>
              <a:rPr lang="en-US" sz="1200" dirty="0"/>
              <a:t>Similarly, the front cover takes on the form of a manipulated photograph, to create an enticing simplistic artwork. The colour stands out against the monochrome.</a:t>
            </a:r>
          </a:p>
        </p:txBody>
      </p:sp>
      <p:sp>
        <p:nvSpPr>
          <p:cNvPr id="6" name="TextBox 5"/>
          <p:cNvSpPr txBox="1"/>
          <p:nvPr/>
        </p:nvSpPr>
        <p:spPr>
          <a:xfrm>
            <a:off x="1060218" y="149037"/>
            <a:ext cx="3469742" cy="646331"/>
          </a:xfrm>
          <a:prstGeom prst="rect">
            <a:avLst/>
          </a:prstGeom>
          <a:noFill/>
        </p:spPr>
        <p:txBody>
          <a:bodyPr wrap="square" rtlCol="0">
            <a:spAutoFit/>
          </a:bodyPr>
          <a:lstStyle/>
          <a:p>
            <a:r>
              <a:rPr lang="en-US" sz="1200" dirty="0"/>
              <a:t>The typography of the band name and album name take the form of the colour palette as well, in the left hand corner.</a:t>
            </a:r>
          </a:p>
        </p:txBody>
      </p:sp>
      <p:sp>
        <p:nvSpPr>
          <p:cNvPr id="7" name="TextBox 6"/>
          <p:cNvSpPr txBox="1"/>
          <p:nvPr/>
        </p:nvSpPr>
        <p:spPr>
          <a:xfrm>
            <a:off x="8249292" y="149036"/>
            <a:ext cx="3857297" cy="646331"/>
          </a:xfrm>
          <a:prstGeom prst="rect">
            <a:avLst/>
          </a:prstGeom>
          <a:noFill/>
        </p:spPr>
        <p:txBody>
          <a:bodyPr wrap="square" rtlCol="0">
            <a:spAutoFit/>
          </a:bodyPr>
          <a:lstStyle/>
          <a:p>
            <a:r>
              <a:rPr lang="en-US" sz="1200" dirty="0"/>
              <a:t>The track list is simple in the left hand corner, same position as the titles. The barcode is parallel on the top right hand corner.</a:t>
            </a:r>
          </a:p>
        </p:txBody>
      </p:sp>
      <p:sp>
        <p:nvSpPr>
          <p:cNvPr id="8" name="TextBox 7"/>
          <p:cNvSpPr txBox="1"/>
          <p:nvPr/>
        </p:nvSpPr>
        <p:spPr>
          <a:xfrm>
            <a:off x="9438538" y="5764368"/>
            <a:ext cx="2528638" cy="830997"/>
          </a:xfrm>
          <a:prstGeom prst="rect">
            <a:avLst/>
          </a:prstGeom>
          <a:noFill/>
        </p:spPr>
        <p:txBody>
          <a:bodyPr wrap="square" rtlCol="0">
            <a:spAutoFit/>
          </a:bodyPr>
          <a:lstStyle/>
          <a:p>
            <a:r>
              <a:rPr lang="en-US" sz="1200" dirty="0"/>
              <a:t>The copyright information is situated at the bottom of the page, including the company labels and the </a:t>
            </a:r>
            <a:r>
              <a:rPr lang="en-US" sz="1200"/>
              <a:t>parental advisory warning.</a:t>
            </a:r>
            <a:endParaRPr lang="en-US" sz="1200" dirty="0"/>
          </a:p>
        </p:txBody>
      </p:sp>
      <p:sp>
        <p:nvSpPr>
          <p:cNvPr id="9" name="TextBox 8"/>
          <p:cNvSpPr txBox="1"/>
          <p:nvPr/>
        </p:nvSpPr>
        <p:spPr>
          <a:xfrm>
            <a:off x="5715655" y="5856700"/>
            <a:ext cx="3599796" cy="646331"/>
          </a:xfrm>
          <a:prstGeom prst="rect">
            <a:avLst/>
          </a:prstGeom>
          <a:noFill/>
        </p:spPr>
        <p:txBody>
          <a:bodyPr wrap="square" rtlCol="0">
            <a:spAutoFit/>
          </a:bodyPr>
          <a:lstStyle/>
          <a:p>
            <a:r>
              <a:rPr lang="en-US" sz="1200" dirty="0"/>
              <a:t>The image of the back cover takes the same appearance and style, as it is a close u of the front. It follows the same colour palette as well.</a:t>
            </a:r>
          </a:p>
        </p:txBody>
      </p:sp>
    </p:spTree>
    <p:extLst>
      <p:ext uri="{BB962C8B-B14F-4D97-AF65-F5344CB8AC3E}">
        <p14:creationId xmlns:p14="http://schemas.microsoft.com/office/powerpoint/2010/main" val="65054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251" y="876301"/>
            <a:ext cx="5214936" cy="521493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375" y="876301"/>
            <a:ext cx="5852316" cy="5214935"/>
          </a:xfrm>
          <a:prstGeom prst="rect">
            <a:avLst/>
          </a:prstGeom>
        </p:spPr>
      </p:pic>
      <p:sp>
        <p:nvSpPr>
          <p:cNvPr id="6" name="TextBox 5"/>
          <p:cNvSpPr txBox="1"/>
          <p:nvPr/>
        </p:nvSpPr>
        <p:spPr>
          <a:xfrm>
            <a:off x="988063" y="45304"/>
            <a:ext cx="4645482" cy="830997"/>
          </a:xfrm>
          <a:prstGeom prst="rect">
            <a:avLst/>
          </a:prstGeom>
          <a:noFill/>
        </p:spPr>
        <p:txBody>
          <a:bodyPr wrap="square" rtlCol="0">
            <a:spAutoFit/>
          </a:bodyPr>
          <a:lstStyle/>
          <a:p>
            <a:r>
              <a:rPr lang="en-US" sz="1200" dirty="0"/>
              <a:t>Following the format of manipulated designs, Hozier’s album artwork is a collage of illustrations, sketching's and paintings. This creates an alternative image, which also reflects that of his music which is alternative. This stands out as it is against the norm.</a:t>
            </a:r>
          </a:p>
        </p:txBody>
      </p:sp>
      <p:sp>
        <p:nvSpPr>
          <p:cNvPr id="7" name="TextBox 6"/>
          <p:cNvSpPr txBox="1"/>
          <p:nvPr/>
        </p:nvSpPr>
        <p:spPr>
          <a:xfrm>
            <a:off x="988063" y="6091236"/>
            <a:ext cx="3857297" cy="646331"/>
          </a:xfrm>
          <a:prstGeom prst="rect">
            <a:avLst/>
          </a:prstGeom>
          <a:noFill/>
        </p:spPr>
        <p:txBody>
          <a:bodyPr wrap="square" rtlCol="0">
            <a:spAutoFit/>
          </a:bodyPr>
          <a:lstStyle/>
          <a:p>
            <a:r>
              <a:rPr lang="en-US" sz="1200" dirty="0"/>
              <a:t>The name of the artist is located at the bottom of the cover, standing out against the dark background. It is a self-titled album, therefore there is no additional title.</a:t>
            </a:r>
          </a:p>
        </p:txBody>
      </p:sp>
      <p:sp>
        <p:nvSpPr>
          <p:cNvPr id="8" name="TextBox 7"/>
          <p:cNvSpPr txBox="1"/>
          <p:nvPr/>
        </p:nvSpPr>
        <p:spPr>
          <a:xfrm>
            <a:off x="8081127" y="-11767"/>
            <a:ext cx="3857297" cy="646331"/>
          </a:xfrm>
          <a:prstGeom prst="rect">
            <a:avLst/>
          </a:prstGeom>
          <a:noFill/>
        </p:spPr>
        <p:txBody>
          <a:bodyPr wrap="square" rtlCol="0">
            <a:spAutoFit/>
          </a:bodyPr>
          <a:lstStyle/>
          <a:p>
            <a:r>
              <a:rPr lang="en-US" sz="1200" dirty="0"/>
              <a:t>The track list consists of the colours from the front cover, and stand out against the black background in contrast. The barcode is at the top of the back cover.</a:t>
            </a:r>
          </a:p>
        </p:txBody>
      </p:sp>
      <p:sp>
        <p:nvSpPr>
          <p:cNvPr id="9" name="TextBox 8"/>
          <p:cNvSpPr txBox="1"/>
          <p:nvPr/>
        </p:nvSpPr>
        <p:spPr>
          <a:xfrm>
            <a:off x="6152478" y="6091236"/>
            <a:ext cx="3857297" cy="461665"/>
          </a:xfrm>
          <a:prstGeom prst="rect">
            <a:avLst/>
          </a:prstGeom>
          <a:noFill/>
        </p:spPr>
        <p:txBody>
          <a:bodyPr wrap="square" rtlCol="0">
            <a:spAutoFit/>
          </a:bodyPr>
          <a:lstStyle/>
          <a:p>
            <a:r>
              <a:rPr lang="en-US" sz="1200" dirty="0"/>
              <a:t>The copyright information, web address and company labels are found at the bottom of the cover.</a:t>
            </a:r>
          </a:p>
        </p:txBody>
      </p:sp>
    </p:spTree>
    <p:extLst>
      <p:ext uri="{BB962C8B-B14F-4D97-AF65-F5344CB8AC3E}">
        <p14:creationId xmlns:p14="http://schemas.microsoft.com/office/powerpoint/2010/main" val="6994664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322</TotalTime>
  <Words>1088</Words>
  <Application>Microsoft Macintosh PowerPoint</Application>
  <PresentationFormat>Widescreen</PresentationFormat>
  <Paragraphs>39</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Franklin Gothic Book</vt:lpstr>
      <vt:lpstr>Mangal</vt:lpstr>
      <vt:lpstr>Crop</vt:lpstr>
      <vt:lpstr>DIGIPAK</vt:lpstr>
      <vt:lpstr>CONVENTIONS</vt:lpstr>
      <vt:lpstr>Artist Name</vt:lpstr>
      <vt:lpstr>Extra Legal Information</vt:lpstr>
      <vt:lpstr>Cover Design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DIGIPAK</dc:title>
  <dc:creator>sophiehauld@gmail.com</dc:creator>
  <cp:lastModifiedBy>sophiehauld@gmail.com</cp:lastModifiedBy>
  <cp:revision>23</cp:revision>
  <dcterms:created xsi:type="dcterms:W3CDTF">2018-01-18T11:46:01Z</dcterms:created>
  <dcterms:modified xsi:type="dcterms:W3CDTF">2018-02-21T20:58:51Z</dcterms:modified>
</cp:coreProperties>
</file>